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4" r:id="rId4"/>
    <p:sldId id="270" r:id="rId5"/>
    <p:sldId id="259" r:id="rId6"/>
    <p:sldId id="266" r:id="rId7"/>
    <p:sldId id="271" r:id="rId8"/>
    <p:sldId id="260" r:id="rId9"/>
    <p:sldId id="261" r:id="rId10"/>
    <p:sldId id="262" r:id="rId11"/>
    <p:sldId id="272" r:id="rId12"/>
    <p:sldId id="263" r:id="rId13"/>
    <p:sldId id="267" r:id="rId14"/>
    <p:sldId id="269" r:id="rId15"/>
    <p:sldId id="268" r:id="rId1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Montague" initials="MM" lastIdx="7" clrIdx="0">
    <p:extLst/>
  </p:cmAuthor>
  <p:cmAuthor id="2" name="Susan Brockley" initials="SB" lastIdx="9" clrIdx="1">
    <p:extLst/>
  </p:cmAuthor>
  <p:cmAuthor id="3" name="Brooks Brown" initials="BB" lastIdx="7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2E75B6"/>
    <a:srgbClr val="D53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85" autoAdjust="0"/>
    <p:restoredTop sz="94638"/>
  </p:normalViewPr>
  <p:slideViewPr>
    <p:cSldViewPr snapToGrid="0" snapToObjects="1">
      <p:cViewPr>
        <p:scale>
          <a:sx n="51" d="100"/>
          <a:sy n="51" d="100"/>
        </p:scale>
        <p:origin x="-12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28E9F3-CC65-1941-9B09-36F65CA65E11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6B0CF1-05FF-2B41-8D66-976BADD3C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44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9AF7B7-222A-2D47-9BBB-628FDB031CD1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3362ED-F1B5-2449-9DEF-668E643E1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76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40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17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7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6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4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0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4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0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4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2ED-F1B5-2449-9DEF-668E643E16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36" y="0"/>
            <a:ext cx="9144000" cy="62179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2302"/>
            <a:ext cx="9144000" cy="476186"/>
          </a:xfrm>
        </p:spPr>
        <p:txBody>
          <a:bodyPr/>
          <a:lstStyle>
            <a:lvl1pPr marL="0" indent="0" algn="l">
              <a:buNone/>
              <a:defRPr sz="2400" b="1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en-US"/>
              <a:t>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A986C9-422E-2248-A553-6A06A9BAA4F5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530B4B-0F67-9543-BDE3-0D99E4285FCA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04813" indent="-404813">
              <a:buSzPct val="140000"/>
              <a:buFontTx/>
              <a:buBlip>
                <a:blip r:embed="rId2"/>
              </a:buBlip>
              <a:tabLst/>
              <a:defRPr/>
            </a:lvl1pPr>
            <a:lvl2pPr marL="800100" indent="-342900">
              <a:buSzPct val="140000"/>
              <a:buFontTx/>
              <a:buBlip>
                <a:blip r:embed="rId2"/>
              </a:buBlip>
              <a:tabLst/>
              <a:defRPr/>
            </a:lvl2pPr>
            <a:lvl3pPr marL="1204913" indent="-290513">
              <a:buSzPct val="140000"/>
              <a:buFontTx/>
              <a:buBlip>
                <a:blip r:embed="rId2"/>
              </a:buBlip>
              <a:tabLst/>
              <a:defRPr/>
            </a:lvl3pPr>
            <a:lvl4pPr marL="1600200" indent="-228600">
              <a:buSzPct val="140000"/>
              <a:buFontTx/>
              <a:buBlip>
                <a:blip r:embed="rId2"/>
              </a:buBlip>
              <a:defRPr/>
            </a:lvl4pPr>
            <a:lvl5pPr marL="2057400" indent="-228600">
              <a:buSzPct val="14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B6675F-0008-4845-AAC9-8314F599C7D6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5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E5C2A4-372C-EB40-B203-9F1B6A54AE57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40B9B-BE24-5F42-A3CA-BD71B558FC22}" type="datetime1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118B4-EB19-CA4F-962F-5D0FC374FF76}" type="datetime1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2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D01D03-7880-9D48-BB5F-07AB4686BF91}" type="datetime1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E90E02-E996-9D4E-A2BD-444FAED2DADC}" type="datetime1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DF7A0A-CC57-364C-955D-3D15B920A599}" type="datetime1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589F7-D466-CB4C-ABD9-4C4146CB4324}" type="datetime1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6FCD-7A70-E34B-A187-0A555DFA5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15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7334" cy="942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/>
          <a:stretch/>
        </p:blipFill>
        <p:spPr>
          <a:xfrm>
            <a:off x="0" y="6224714"/>
            <a:ext cx="12192000" cy="6283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2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619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2569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6FCD-7A70-E34B-A187-0A555DFA5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0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accent5">
              <a:lumMod val="7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nysed.gov/common/nysed/files/programs/curriculum-instruction/nys-next-generation-ela-mathematics-standards-at-a-glance-flyer.pdf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sed.gov/curriculum-instruction/teachers/next-generation-mathematics-learning-standards-crosswalks" TargetMode="External"/><Relationship Id="rId5" Type="http://schemas.openxmlformats.org/officeDocument/2006/relationships/hyperlink" Target="http://www.nysed.gov/curriculum-instruction/teachers/next-generation-ela-learning-standards-crosswalks" TargetMode="External"/><Relationship Id="rId4" Type="http://schemas.openxmlformats.org/officeDocument/2006/relationships/hyperlink" Target="http://www.nysed.gov/curriculum-instruction/next-generation-learning-standards-and-assessment-implementation-timelin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assessment/teacher/hom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next-generation-learning-standard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ysut.org/resources/all-listing/research/fact-sheets/fact-sheet-next-gen-learning-standards-ny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12.nysed.gov/specialed/publications/2015-memos/documents/blueprint-students-disabilities-special-education.pd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nysed.gov/curriculum-instruction/new-york-city-regional-supporting-all-students-conference-hunter-college-june-20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nysed.gov/curriculum-instruction/new-york-state-next-generation-learning-standards-supporting-all-students" TargetMode="External"/><Relationship Id="rId4" Type="http://schemas.openxmlformats.org/officeDocument/2006/relationships/hyperlink" Target="http://www.nysed.gov/common/nysed/files/blueprint-for-ell-succes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0678" cy="936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679" cy="936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4" y="1024757"/>
            <a:ext cx="7870427" cy="51496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234" y="6024797"/>
            <a:ext cx="9144000" cy="47618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</p:spTree>
    <p:extLst>
      <p:ext uri="{BB962C8B-B14F-4D97-AF65-F5344CB8AC3E}">
        <p14:creationId xmlns:p14="http://schemas.microsoft.com/office/powerpoint/2010/main" val="27273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should we be doing over the 2018-19 school year?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960582"/>
            <a:ext cx="10515600" cy="501828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Raise </a:t>
            </a:r>
            <a:r>
              <a:rPr lang="en-US" dirty="0" smtClean="0"/>
              <a:t>Awareness</a:t>
            </a:r>
          </a:p>
          <a:p>
            <a:pPr>
              <a:spcAft>
                <a:spcPts val="400"/>
              </a:spcAft>
            </a:pPr>
            <a:endParaRPr lang="en-US" dirty="0"/>
          </a:p>
          <a:p>
            <a:pPr lvl="1">
              <a:spcAft>
                <a:spcPts val="400"/>
              </a:spcAft>
            </a:pPr>
            <a:r>
              <a:rPr lang="en-US" b="1" dirty="0">
                <a:solidFill>
                  <a:schemeClr val="tx2"/>
                </a:solidFill>
              </a:rPr>
              <a:t>Clearly communicate the adoption and implementation timeline of the Next Generation Learning Standards.</a:t>
            </a:r>
          </a:p>
          <a:p>
            <a:pPr lvl="2">
              <a:spcAft>
                <a:spcPts val="400"/>
              </a:spcAft>
            </a:pPr>
            <a:r>
              <a:rPr lang="en-US" dirty="0">
                <a:solidFill>
                  <a:srgbClr val="D53E27"/>
                </a:solidFill>
                <a:hlinkClick r:id="rId3"/>
              </a:rPr>
              <a:t>NYS Next Generation Learning Standards </a:t>
            </a:r>
            <a:r>
              <a:rPr lang="en-US" dirty="0" smtClean="0">
                <a:solidFill>
                  <a:srgbClr val="D53E27"/>
                </a:solidFill>
                <a:hlinkClick r:id="rId3"/>
              </a:rPr>
              <a:t>At-a-Glance</a:t>
            </a:r>
            <a:r>
              <a:rPr lang="en-US" dirty="0" smtClean="0">
                <a:solidFill>
                  <a:srgbClr val="D53E27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(click to open link)</a:t>
            </a:r>
            <a:endParaRPr lang="en-US" sz="1800" dirty="0">
              <a:solidFill>
                <a:schemeClr val="tx2"/>
              </a:solidFill>
            </a:endParaRPr>
          </a:p>
          <a:p>
            <a:pPr lvl="2">
              <a:spcAft>
                <a:spcPts val="400"/>
              </a:spcAft>
            </a:pPr>
            <a:r>
              <a:rPr lang="en-US" dirty="0" smtClean="0">
                <a:solidFill>
                  <a:srgbClr val="D53E27"/>
                </a:solidFill>
                <a:hlinkClick r:id="rId4"/>
              </a:rPr>
              <a:t>Next </a:t>
            </a:r>
            <a:r>
              <a:rPr lang="en-US" dirty="0">
                <a:solidFill>
                  <a:srgbClr val="D53E27"/>
                </a:solidFill>
                <a:hlinkClick r:id="rId4"/>
              </a:rPr>
              <a:t>Generation Learning Standards </a:t>
            </a:r>
            <a:r>
              <a:rPr lang="en-US" dirty="0" smtClean="0">
                <a:solidFill>
                  <a:srgbClr val="D53E27"/>
                </a:solidFill>
                <a:hlinkClick r:id="rId4"/>
              </a:rPr>
              <a:t>Roadmap</a:t>
            </a:r>
            <a:r>
              <a:rPr lang="en-US" dirty="0" smtClean="0">
                <a:solidFill>
                  <a:srgbClr val="D53E27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(click to open link)</a:t>
            </a:r>
          </a:p>
          <a:p>
            <a:pPr marL="914400" lvl="2" indent="0">
              <a:spcAft>
                <a:spcPts val="400"/>
              </a:spcAft>
              <a:buNone/>
            </a:pPr>
            <a:endParaRPr lang="en-US" sz="2400" dirty="0">
              <a:solidFill>
                <a:srgbClr val="D53E27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b="1" dirty="0" smtClean="0">
                <a:solidFill>
                  <a:schemeClr val="tx2"/>
                </a:solidFill>
              </a:rPr>
              <a:t>Understand </a:t>
            </a:r>
            <a:r>
              <a:rPr lang="en-US" b="1" dirty="0">
                <a:solidFill>
                  <a:schemeClr val="tx2"/>
                </a:solidFill>
              </a:rPr>
              <a:t>the changes between the </a:t>
            </a:r>
            <a:r>
              <a:rPr lang="en-US" b="1" dirty="0" smtClean="0">
                <a:solidFill>
                  <a:schemeClr val="tx2"/>
                </a:solidFill>
              </a:rPr>
              <a:t>standards</a:t>
            </a:r>
          </a:p>
          <a:p>
            <a:pPr lvl="2"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  <a:hlinkClick r:id="rId5"/>
              </a:rPr>
              <a:t>ELA Crosswalk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(click to open link)</a:t>
            </a:r>
            <a:endParaRPr lang="en-US" sz="1800" dirty="0" smtClean="0">
              <a:solidFill>
                <a:schemeClr val="accent1"/>
              </a:solidFill>
            </a:endParaRPr>
          </a:p>
          <a:p>
            <a:pPr lvl="2"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  <a:hlinkClick r:id="rId6"/>
              </a:rPr>
              <a:t>Math </a:t>
            </a:r>
            <a:r>
              <a:rPr lang="en-US" dirty="0">
                <a:solidFill>
                  <a:schemeClr val="accent1"/>
                </a:solidFill>
                <a:hlinkClick r:id="rId6"/>
              </a:rPr>
              <a:t>Crosswalks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1800" dirty="0">
                <a:solidFill>
                  <a:schemeClr val="tx2"/>
                </a:solidFill>
              </a:rPr>
              <a:t>(click to open link)</a:t>
            </a:r>
            <a:endParaRPr lang="en-US" sz="1800" dirty="0">
              <a:solidFill>
                <a:schemeClr val="accent1"/>
              </a:solidFill>
            </a:endParaRPr>
          </a:p>
          <a:p>
            <a:pPr marL="914400" lvl="2" indent="0">
              <a:spcAft>
                <a:spcPts val="400"/>
              </a:spcAft>
              <a:buNone/>
            </a:pP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7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7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7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7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7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0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should we be doing over the 2018-19 school year?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960582"/>
            <a:ext cx="10515600" cy="5018280"/>
          </a:xfrm>
        </p:spPr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Raise </a:t>
            </a:r>
            <a:r>
              <a:rPr lang="en-US" dirty="0" smtClean="0"/>
              <a:t>Awareness</a:t>
            </a:r>
          </a:p>
          <a:p>
            <a:pPr lvl="1"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</a:rPr>
              <a:t>Develop </a:t>
            </a:r>
            <a:r>
              <a:rPr lang="en-US" dirty="0">
                <a:solidFill>
                  <a:schemeClr val="accent1"/>
                </a:solidFill>
              </a:rPr>
              <a:t>a P-12 district/building/grade level curriculum and professional development plan to be utilized during Phase II</a:t>
            </a:r>
            <a:r>
              <a:rPr lang="en-US" dirty="0" smtClean="0">
                <a:solidFill>
                  <a:schemeClr val="accent1"/>
                </a:solidFill>
              </a:rPr>
              <a:t>.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 smtClean="0">
              <a:solidFill>
                <a:schemeClr val="accent1"/>
              </a:solidFill>
            </a:endParaRPr>
          </a:p>
          <a:p>
            <a:pPr lvl="1"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</a:rPr>
              <a:t>Support </a:t>
            </a:r>
            <a:r>
              <a:rPr lang="en-US" dirty="0">
                <a:solidFill>
                  <a:schemeClr val="accent1"/>
                </a:solidFill>
              </a:rPr>
              <a:t>the development of summative assessments at the 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state </a:t>
            </a:r>
            <a:r>
              <a:rPr lang="en-US" dirty="0">
                <a:solidFill>
                  <a:schemeClr val="accent1"/>
                </a:solidFill>
              </a:rPr>
              <a:t>level.</a:t>
            </a:r>
          </a:p>
          <a:p>
            <a:pPr lvl="2">
              <a:spcAft>
                <a:spcPts val="400"/>
              </a:spcAft>
            </a:pPr>
            <a:r>
              <a:rPr lang="en-US" dirty="0" smtClean="0">
                <a:solidFill>
                  <a:schemeClr val="accent1"/>
                </a:solidFill>
                <a:hlinkClick r:id="rId3"/>
              </a:rPr>
              <a:t>NYSED 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Teacher Participation </a:t>
            </a:r>
            <a:r>
              <a:rPr lang="en-US" dirty="0" smtClean="0">
                <a:solidFill>
                  <a:schemeClr val="accent1"/>
                </a:solidFill>
                <a:hlinkClick r:id="rId3"/>
              </a:rPr>
              <a:t>Opportunities 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(click link to open)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2" indent="0">
              <a:spcAft>
                <a:spcPts val="400"/>
              </a:spcAft>
              <a:buNone/>
            </a:pP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4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4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4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4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7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8200" y="0"/>
            <a:ext cx="10515600" cy="72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dirty="0"/>
              <a:t>Where can we go for additional learning &amp; resources?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838200" y="1061984"/>
            <a:ext cx="10515600" cy="679730"/>
          </a:xfrm>
        </p:spPr>
        <p:txBody>
          <a:bodyPr/>
          <a:lstStyle/>
          <a:p>
            <a:r>
              <a:rPr lang="en-US" dirty="0">
                <a:hlinkClick r:id="rId3"/>
              </a:rPr>
              <a:t>http://www.nysed.gov/next-generation-learning-standards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91" y="1586852"/>
            <a:ext cx="6265818" cy="4100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5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5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5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5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5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good resource: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https://www.nysut.org/resources/all-listing/research/fact-sheets/fact-sheet-next-gen-learning-standards-nys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9"/>
          <a:stretch/>
        </p:blipFill>
        <p:spPr>
          <a:xfrm>
            <a:off x="2891246" y="2036336"/>
            <a:ext cx="6418216" cy="3714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4603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230"/>
            <a:ext cx="10515600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400"/>
              </a:spcAft>
            </a:pPr>
            <a:r>
              <a:rPr lang="en-US" dirty="0">
                <a:solidFill>
                  <a:srgbClr val="7030A0"/>
                </a:solidFill>
              </a:rPr>
              <a:t>Advanced Literacy Briefs</a:t>
            </a:r>
          </a:p>
          <a:p>
            <a:pPr lvl="1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  <a:hlinkClick r:id="rId2"/>
              </a:rPr>
              <a:t>http://www.nysed.gov/curriculum-instruction/new-york-city-regional-supporting-all-students-conference-hunter-college-june-2018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7030A0"/>
                </a:solidFill>
              </a:rPr>
              <a:t>Blueprint for Improved Results for Students with Disabilities</a:t>
            </a:r>
          </a:p>
          <a:p>
            <a:pPr lvl="1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  <a:hlinkClick r:id="rId3"/>
              </a:rPr>
              <a:t>http://www.p12.nysed.gov/specialed/publications/2015-memos/documents/blueprint-students-disabilities-special-education.pdf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7030A0"/>
                </a:solidFill>
              </a:rPr>
              <a:t>Blueprint for English Language Learner Success</a:t>
            </a:r>
          </a:p>
          <a:p>
            <a:pPr lvl="1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  <a:hlinkClick r:id="rId4"/>
              </a:rPr>
              <a:t>http://www.nysed.gov/common/nysed/files/blueprint-for-ell-success.pdf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7030A0"/>
                </a:solidFill>
              </a:rPr>
              <a:t>Supporting All Students Conference Materials</a:t>
            </a:r>
          </a:p>
          <a:p>
            <a:pPr lvl="1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  <a:hlinkClick r:id="rId5"/>
              </a:rPr>
              <a:t>http://www.nysed.gov/curriculum-instruction/new-york-state-next-generation-learning-standards-supporting-all-students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6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6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6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6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6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5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great school year!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31345" y="1061983"/>
            <a:ext cx="5864564" cy="496281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dirty="0"/>
              <a:t>Professional Learning Team Organizations: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BOCES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Commission on Independent Colleges and Universities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CUNY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NYC DOE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NYSED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New York State United Teachers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Principals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Professional Standards and Practices Board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SAANYS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SCDN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SUNY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Teachers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Teacher Centers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The Big 5 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United Federation of Teachers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2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2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2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2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r="8872"/>
          <a:stretch/>
        </p:blipFill>
        <p:spPr>
          <a:xfrm>
            <a:off x="619159" y="1142999"/>
            <a:ext cx="5152189" cy="454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05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are the NYS Next Generation ELA &amp; Math Standards?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538170"/>
            <a:ext cx="10698018" cy="3875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Delineate</a:t>
            </a:r>
            <a:r>
              <a:rPr lang="en-US" sz="2400" dirty="0">
                <a:solidFill>
                  <a:schemeClr val="accent1"/>
                </a:solidFill>
              </a:rPr>
              <a:t> the knowledge, skills and understanding that students can demonstrate over time when exposed to </a:t>
            </a:r>
            <a:r>
              <a:rPr lang="en-US" sz="2400" dirty="0" smtClean="0">
                <a:solidFill>
                  <a:schemeClr val="accent1"/>
                </a:solidFill>
              </a:rPr>
              <a:t/>
            </a:r>
            <a:br>
              <a:rPr lang="en-US" sz="2400" dirty="0" smtClean="0">
                <a:solidFill>
                  <a:schemeClr val="accent1"/>
                </a:solidFill>
              </a:rPr>
            </a:br>
            <a:r>
              <a:rPr lang="en-US" sz="2400" dirty="0" smtClean="0">
                <a:solidFill>
                  <a:schemeClr val="accent1"/>
                </a:solidFill>
              </a:rPr>
              <a:t>high-quality </a:t>
            </a:r>
            <a:r>
              <a:rPr lang="en-US" sz="2400" dirty="0">
                <a:solidFill>
                  <a:schemeClr val="accent1"/>
                </a:solidFill>
              </a:rPr>
              <a:t>instruction and learning experiences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Clarify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what students should know and be able to do independently by the end of each grade (or grade band</a:t>
            </a:r>
            <a:r>
              <a:rPr lang="en-US" sz="2400" dirty="0" smtClean="0">
                <a:solidFill>
                  <a:schemeClr val="accent1"/>
                </a:solidFill>
              </a:rPr>
              <a:t>).</a:t>
            </a:r>
            <a:br>
              <a:rPr lang="en-US" sz="2400" dirty="0" smtClean="0">
                <a:solidFill>
                  <a:schemeClr val="accent1"/>
                </a:solidFill>
              </a:rPr>
            </a:b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Collectively </a:t>
            </a:r>
            <a:r>
              <a:rPr lang="en-US" sz="2400" dirty="0">
                <a:solidFill>
                  <a:schemeClr val="accent1"/>
                </a:solidFill>
              </a:rPr>
              <a:t>be focused and cohesive; designed to support a successful transition to various post-secondary paths. 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838200" y="1061984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goals of the </a:t>
            </a:r>
            <a:r>
              <a:rPr lang="en-US" dirty="0">
                <a:solidFill>
                  <a:schemeClr val="tx2"/>
                </a:solidFill>
              </a:rPr>
              <a:t>NYS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Next Generation ELA and Math Standards are to: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were the standards created?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61984"/>
            <a:ext cx="10515600" cy="49168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The NYS Next Generation Learning Standards for ELA and Mathematics are the result of a two-year collaborative revision process that took place across New York </a:t>
            </a:r>
            <a:r>
              <a:rPr lang="en-US" sz="2000" dirty="0" smtClean="0">
                <a:solidFill>
                  <a:schemeClr val="accent1"/>
                </a:solidFill>
              </a:rPr>
              <a:t>State.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accent1"/>
                </a:solidFill>
              </a:rPr>
              <a:t>More than 130 teachers (including special education and bilingual education), administrators, parents, higher education reps and stakeholders reviewed each NYS P-12 CCLS (2011) and made suggested modifications</a:t>
            </a:r>
            <a:r>
              <a:rPr lang="en-US" sz="2000" dirty="0" smtClean="0">
                <a:solidFill>
                  <a:schemeClr val="accent1"/>
                </a:solidFill>
              </a:rPr>
              <a:t>.</a:t>
            </a:r>
            <a:br>
              <a:rPr lang="en-US" sz="2000" dirty="0" smtClean="0">
                <a:solidFill>
                  <a:schemeClr val="accent1"/>
                </a:solidFill>
              </a:rPr>
            </a:br>
            <a:endParaRPr lang="en-US" sz="2000" dirty="0">
              <a:solidFill>
                <a:schemeClr val="accent1"/>
              </a:solidFill>
            </a:endParaRPr>
          </a:p>
          <a:p>
            <a:r>
              <a:rPr lang="en-US" sz="2000" dirty="0">
                <a:solidFill>
                  <a:schemeClr val="accent1"/>
                </a:solidFill>
              </a:rPr>
              <a:t>Reviewers’ suggested modifications were based on: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Their own expertise and experiences.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Public comments.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Additional reviews from the field, as well as researchers and content specialists across grade levels and settings.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ELA – Major organizational changes &amp;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61983"/>
            <a:ext cx="10515600" cy="496281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Organization: The NYS Next Generation English Language Arts Learning Standards (2017) </a:t>
            </a:r>
            <a:r>
              <a:rPr lang="en-US" dirty="0" smtClean="0">
                <a:solidFill>
                  <a:schemeClr val="accent1"/>
                </a:solidFill>
              </a:rPr>
              <a:t>include </a:t>
            </a:r>
            <a:r>
              <a:rPr lang="en-US" dirty="0">
                <a:solidFill>
                  <a:schemeClr val="accent1"/>
                </a:solidFill>
              </a:rPr>
              <a:t>the same general organizational structure as the NYS P-12 Common Core Learning Standards for ELA (2011), with </a:t>
            </a:r>
            <a:r>
              <a:rPr lang="en-US" dirty="0" smtClean="0">
                <a:solidFill>
                  <a:schemeClr val="accent1"/>
                </a:solidFill>
              </a:rPr>
              <a:t>some changes</a:t>
            </a:r>
            <a:r>
              <a:rPr lang="en-US" dirty="0">
                <a:solidFill>
                  <a:schemeClr val="accent1"/>
                </a:solidFill>
              </a:rPr>
              <a:t>. The 2011 and 2017 ELA Standards are both organized under the following major strands: Reading, Writing, Speaking &amp; Listening and Language. Each of these sections has related anchor standards.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Major Changes: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Addition of Lifelong Practices of Readers and Writers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Introduction to Early Learning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Merging of the Reading for Information and Reading for Literature Standards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Revision of the Grade-Level Reading Expectations for Text Complexity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Revision of the Writing Standards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Reduction of the Anchor Standards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Separation of 6-12 Reading Standards for Literacy</a:t>
            </a:r>
          </a:p>
          <a:p>
            <a:pPr lvl="2">
              <a:lnSpc>
                <a:spcPct val="120000"/>
              </a:lnSpc>
            </a:pPr>
            <a:r>
              <a:rPr lang="en-US" dirty="0">
                <a:solidFill>
                  <a:schemeClr val="accent1"/>
                </a:solidFill>
              </a:rPr>
              <a:t>Distinct standards for History/Social Studies and Science and Technical </a:t>
            </a:r>
            <a:r>
              <a:rPr lang="en-US" dirty="0" smtClean="0">
                <a:solidFill>
                  <a:schemeClr val="accent1"/>
                </a:solidFill>
              </a:rPr>
              <a:t>Subjects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ELA – Major organizational changes &amp; vocabulary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61983"/>
            <a:ext cx="10515600" cy="496281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Key Vocabulary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Learning </a:t>
            </a:r>
            <a:r>
              <a:rPr lang="en-US" dirty="0" smtClean="0">
                <a:solidFill>
                  <a:schemeClr val="accent1"/>
                </a:solidFill>
              </a:rPr>
              <a:t>Standards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Anchor </a:t>
            </a:r>
            <a:r>
              <a:rPr lang="en-US" dirty="0" smtClean="0">
                <a:solidFill>
                  <a:schemeClr val="accent1"/>
                </a:solidFill>
              </a:rPr>
              <a:t>Standards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Grade-level and Grade-band S</a:t>
            </a:r>
            <a:r>
              <a:rPr lang="en-US" dirty="0" smtClean="0">
                <a:solidFill>
                  <a:schemeClr val="accent1"/>
                </a:solidFill>
              </a:rPr>
              <a:t>tandards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Lifelong Practices of Readers and </a:t>
            </a:r>
            <a:r>
              <a:rPr lang="en-US" dirty="0" smtClean="0">
                <a:solidFill>
                  <a:schemeClr val="accent1"/>
                </a:solidFill>
              </a:rPr>
              <a:t>Writers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Strands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Range of Student Reading Experiences and Text Complexity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– Major modifications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and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888313"/>
            <a:ext cx="10515600" cy="49628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solidFill>
                  <a:schemeClr val="accent1"/>
                </a:solidFill>
              </a:rPr>
              <a:t>The New York State Next Generation Mathematics Learning Standards (2017) reflect revisions, additions, vertical movement and clarifications to the NYS P-12 Common Core Learning Standards for Mathematics (2011).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Significant changes/modifications include the following:</a:t>
            </a: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High school standards listed by course (Algebra I, Geometry and Algebra II).</a:t>
            </a: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Standards moved to different grade levels to improve focus; providing more time for students to develop deep levels of understanding of major grade-level content and skills.</a:t>
            </a: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New </a:t>
            </a:r>
            <a:r>
              <a:rPr lang="en-US" sz="1600" b="1" dirty="0" smtClean="0">
                <a:solidFill>
                  <a:schemeClr val="accent1"/>
                </a:solidFill>
              </a:rPr>
              <a:t>standards were </a:t>
            </a:r>
            <a:r>
              <a:rPr lang="en-US" sz="1600" b="1" dirty="0">
                <a:solidFill>
                  <a:schemeClr val="accent1"/>
                </a:solidFill>
              </a:rPr>
              <a:t>added to strengthen </a:t>
            </a:r>
            <a:r>
              <a:rPr lang="en-US" sz="1600" b="1" dirty="0" smtClean="0">
                <a:solidFill>
                  <a:schemeClr val="accent1"/>
                </a:solidFill>
              </a:rPr>
              <a:t>coherence.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Consolidation/removal of standards to improve coherence, focus and reduce redundancy amongst the grade levels.</a:t>
            </a:r>
          </a:p>
          <a:p>
            <a:pPr marL="457200" lvl="1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Math – Major modifications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and changes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888313"/>
            <a:ext cx="10515600" cy="496281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Significant changes/modifications include the </a:t>
            </a:r>
            <a:r>
              <a:rPr lang="en-US" sz="2400" dirty="0" smtClean="0">
                <a:solidFill>
                  <a:schemeClr val="accent1"/>
                </a:solidFill>
              </a:rPr>
              <a:t>following (continued):</a:t>
            </a:r>
            <a:endParaRPr lang="en-US" sz="2400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sz="14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Clarification of existing standards to more clearly identify the expectation of the standard; helping to improve the focus of instruction. Additional notes and illustrations were added to help further clarify standard expectations.</a:t>
            </a: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The term </a:t>
            </a:r>
            <a:r>
              <a:rPr lang="en-US" sz="1600" b="1" dirty="0" smtClean="0">
                <a:solidFill>
                  <a:schemeClr val="accent1"/>
                </a:solidFill>
              </a:rPr>
              <a:t>“explore” </a:t>
            </a:r>
            <a:r>
              <a:rPr lang="en-US" sz="1600" b="1" dirty="0">
                <a:solidFill>
                  <a:schemeClr val="accent1"/>
                </a:solidFill>
              </a:rPr>
              <a:t>is now used in some standards so students can be introduced to a concept without the expectation of mastery or being assessed. </a:t>
            </a: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Maintenance of the rigor of standards by balancing the need for conceptual understanding, procedural skill and application. </a:t>
            </a:r>
          </a:p>
          <a:p>
            <a:pPr marL="457200" lvl="1" indent="0">
              <a:buNone/>
            </a:pPr>
            <a:endParaRPr lang="en-US" sz="1600" b="1" dirty="0">
              <a:solidFill>
                <a:schemeClr val="accent1"/>
              </a:solidFill>
            </a:endParaRPr>
          </a:p>
          <a:p>
            <a:pPr lvl="1"/>
            <a:r>
              <a:rPr lang="en-US" sz="1600" b="1" dirty="0">
                <a:solidFill>
                  <a:schemeClr val="accent1"/>
                </a:solidFill>
              </a:rPr>
              <a:t>Added the supplement “Glossary of Verbs Associated with the Next Generation Math Learning Standards” that contains an explanation of the context in which certain verbs are utilized in the standards.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0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How are the new standards DIFFERENT than the prior standards?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76021"/>
            <a:ext cx="10515600" cy="3916416"/>
          </a:xfrm>
        </p:spPr>
        <p:txBody>
          <a:bodyPr>
            <a:no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chemeClr val="accent1"/>
                </a:solidFill>
              </a:rPr>
              <a:t>The new standards </a:t>
            </a:r>
            <a:r>
              <a:rPr lang="en-US" i="1" dirty="0">
                <a:solidFill>
                  <a:schemeClr val="accent1"/>
                </a:solidFill>
              </a:rPr>
              <a:t>clarify</a:t>
            </a:r>
            <a:r>
              <a:rPr lang="en-US" dirty="0">
                <a:solidFill>
                  <a:schemeClr val="accent1"/>
                </a:solidFill>
              </a:rPr>
              <a:t> vague and/or confusing wording in both ELA and math standards.</a:t>
            </a: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chemeClr val="accent1"/>
                </a:solidFill>
              </a:rPr>
              <a:t>Adjustments have been made to ensure new standards are </a:t>
            </a:r>
            <a:r>
              <a:rPr lang="en-US" i="1" dirty="0">
                <a:solidFill>
                  <a:schemeClr val="accent1"/>
                </a:solidFill>
              </a:rPr>
              <a:t>appropriate</a:t>
            </a:r>
            <a:r>
              <a:rPr lang="en-US" dirty="0">
                <a:solidFill>
                  <a:schemeClr val="accent1"/>
                </a:solidFill>
              </a:rPr>
              <a:t> for the youngest students, multilingual learners and students with disabilities.</a:t>
            </a:r>
          </a:p>
          <a:p>
            <a:pPr>
              <a:spcAft>
                <a:spcPts val="500"/>
              </a:spcAft>
            </a:pPr>
            <a:r>
              <a:rPr lang="en-US" dirty="0">
                <a:solidFill>
                  <a:schemeClr val="accent1"/>
                </a:solidFill>
              </a:rPr>
              <a:t>The Introduction to the NYS Next Generation Early Learning Standards provides in-depth guidance for </a:t>
            </a:r>
            <a:r>
              <a:rPr lang="en-US" i="1" dirty="0">
                <a:solidFill>
                  <a:schemeClr val="accent1"/>
                </a:solidFill>
              </a:rPr>
              <a:t>pre-K through 2</a:t>
            </a:r>
            <a:r>
              <a:rPr lang="en-US" i="1" baseline="30000" dirty="0">
                <a:solidFill>
                  <a:schemeClr val="accent1"/>
                </a:solidFill>
              </a:rPr>
              <a:t>nd</a:t>
            </a:r>
            <a:r>
              <a:rPr lang="en-US" i="1" dirty="0">
                <a:solidFill>
                  <a:schemeClr val="accent1"/>
                </a:solidFill>
              </a:rPr>
              <a:t> grade </a:t>
            </a:r>
            <a:r>
              <a:rPr lang="en-US" dirty="0">
                <a:solidFill>
                  <a:schemeClr val="accent1"/>
                </a:solidFill>
              </a:rPr>
              <a:t>implementation of standards.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1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timeline for implementation?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61983"/>
            <a:ext cx="10515600" cy="5016599"/>
          </a:xfrm>
        </p:spPr>
        <p:txBody>
          <a:bodyPr>
            <a:normAutofit/>
          </a:bodyPr>
          <a:lstStyle/>
          <a:p>
            <a:r>
              <a:rPr lang="en-US" dirty="0"/>
              <a:t>Phase I: Raise Awareness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Winter 2018-Winter/Spring 2019</a:t>
            </a:r>
          </a:p>
          <a:p>
            <a:r>
              <a:rPr lang="en-US" dirty="0"/>
              <a:t>Phase II: Build Capacity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2019-Summer 2020</a:t>
            </a:r>
          </a:p>
          <a:p>
            <a:r>
              <a:rPr lang="en-US" dirty="0"/>
              <a:t>Phase III: Full Implementation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2020-ongoing</a:t>
            </a:r>
          </a:p>
          <a:p>
            <a:r>
              <a:rPr lang="en-US" dirty="0"/>
              <a:t>New </a:t>
            </a:r>
            <a:r>
              <a:rPr lang="en-US" dirty="0">
                <a:solidFill>
                  <a:schemeClr val="accent1"/>
                </a:solidFill>
              </a:rPr>
              <a:t>NYS 3-8 Grade Assessments 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2021: NYS 3-8 grade assessments will measure the NYS Next Generation Learning Standards.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400" i="1" dirty="0">
                <a:solidFill>
                  <a:schemeClr val="tx2"/>
                </a:solidFill>
              </a:rPr>
              <a:t>Information regarding full-implementation/state assessment alignment at the high school level will be forthcoming; however, will not take place prior to the school year 2020-2021. </a:t>
            </a:r>
          </a:p>
          <a:p>
            <a:pPr marL="457200" lvl="1" indent="0">
              <a:buNone/>
            </a:pPr>
            <a:endParaRPr lang="en-US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1663510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i="0" kern="1200" baseline="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49234" y="6024797"/>
            <a:ext cx="9144000" cy="476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404813" indent="-4048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40000"/>
              <a:buFontTx/>
              <a:buBlip>
                <a:blip r:embed="rId3"/>
              </a:buBlip>
              <a:tabLst/>
              <a:defRPr sz="2800" b="1" i="0" kern="1200">
                <a:solidFill>
                  <a:schemeClr val="accent5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204913" indent="-2905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tabLst/>
              <a:defRPr sz="20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40000"/>
              <a:buFontTx/>
              <a:buBlip>
                <a:blip r:embed="rId3"/>
              </a:buBlip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2018-2019 School Year Update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26" y="6075240"/>
            <a:ext cx="2695303" cy="4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10783"/>
      </p:ext>
    </p:extLst>
  </p:cSld>
  <p:clrMapOvr>
    <a:masterClrMapping/>
  </p:clrMapOvr>
</p:sld>
</file>

<file path=ppt/theme/theme1.xml><?xml version="1.0" encoding="utf-8"?>
<a:theme xmlns:a="http://schemas.openxmlformats.org/drawingml/2006/main" name="NextGe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937</Words>
  <Application>Microsoft Office PowerPoint</Application>
  <PresentationFormat>Custom</PresentationFormat>
  <Paragraphs>154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NextGen templates</vt:lpstr>
      <vt:lpstr>PowerPoint Presentation</vt:lpstr>
      <vt:lpstr>What are the NYS Next Generation ELA &amp; Math Standards?</vt:lpstr>
      <vt:lpstr>How were the standards created?</vt:lpstr>
      <vt:lpstr>ELA – Major organizational changes &amp; vocabulary</vt:lpstr>
      <vt:lpstr>ELA – Major organizational changes &amp; vocabulary</vt:lpstr>
      <vt:lpstr>Math – Major modifications and changes</vt:lpstr>
      <vt:lpstr>Math – Major modifications and changes</vt:lpstr>
      <vt:lpstr>How are the new standards DIFFERENT than the prior standards?</vt:lpstr>
      <vt:lpstr>What is the timeline for implementation?</vt:lpstr>
      <vt:lpstr>What should we be doing over the 2018-19 school year?</vt:lpstr>
      <vt:lpstr>What should we be doing over the 2018-19 school year?</vt:lpstr>
      <vt:lpstr>PowerPoint Presentation</vt:lpstr>
      <vt:lpstr>Another good resource:</vt:lpstr>
      <vt:lpstr>Additional resources:</vt:lpstr>
      <vt:lpstr>Have a great school year!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Bronson, Karen</cp:lastModifiedBy>
  <cp:revision>86</cp:revision>
  <cp:lastPrinted>2018-07-27T14:32:14Z</cp:lastPrinted>
  <dcterms:created xsi:type="dcterms:W3CDTF">2018-07-10T14:06:39Z</dcterms:created>
  <dcterms:modified xsi:type="dcterms:W3CDTF">2018-08-29T14:28:27Z</dcterms:modified>
</cp:coreProperties>
</file>